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59FF-50CF-476A-8626-C4858DD3ECF0}" type="datetimeFigureOut">
              <a:rPr lang="sk-SK" smtClean="0"/>
              <a:pPr/>
              <a:t>6.6.2011</a:t>
            </a:fld>
            <a:endParaRPr lang="sk-SK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CAB0CC-B1BA-48CD-9615-0C743E2EBB2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59FF-50CF-476A-8626-C4858DD3ECF0}" type="datetimeFigureOut">
              <a:rPr lang="sk-SK" smtClean="0"/>
              <a:pPr/>
              <a:t>6.6.2011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AB0CC-B1BA-48CD-9615-0C743E2EBB2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59FF-50CF-476A-8626-C4858DD3ECF0}" type="datetimeFigureOut">
              <a:rPr lang="sk-SK" smtClean="0"/>
              <a:pPr/>
              <a:t>6.6.2011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AB0CC-B1BA-48CD-9615-0C743E2EBB2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F9E59FF-50CF-476A-8626-C4858DD3ECF0}" type="datetimeFigureOut">
              <a:rPr lang="sk-SK" smtClean="0"/>
              <a:pPr/>
              <a:t>6.6.2011</a:t>
            </a:fld>
            <a:endParaRPr lang="sk-SK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BCAB0CC-B1BA-48CD-9615-0C743E2EBB2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6" name="Zástupný symbol pro zápatí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59FF-50CF-476A-8626-C4858DD3ECF0}" type="datetimeFigureOut">
              <a:rPr lang="sk-SK" smtClean="0"/>
              <a:pPr/>
              <a:t>6.6.2011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AB0CC-B1BA-48CD-9615-0C743E2EBB2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7" name="Přímá spojovací čár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59FF-50CF-476A-8626-C4858DD3ECF0}" type="datetimeFigureOut">
              <a:rPr lang="sk-SK" smtClean="0"/>
              <a:pPr/>
              <a:t>6.6.2011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AB0CC-B1BA-48CD-9615-0C743E2EBB2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AB0CC-B1BA-48CD-9615-0C743E2EBB2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59FF-50CF-476A-8626-C4858DD3ECF0}" type="datetimeFigureOut">
              <a:rPr lang="sk-SK" smtClean="0"/>
              <a:pPr/>
              <a:t>6.6.2011</a:t>
            </a:fld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2" name="Zástupný symbol pro obsah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4" name="Zástupný symbol pro obsah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10" name="Přímá spojovací čár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59FF-50CF-476A-8626-C4858DD3ECF0}" type="datetimeFigureOut">
              <a:rPr lang="sk-SK" smtClean="0"/>
              <a:pPr/>
              <a:t>6.6.2011</a:t>
            </a:fld>
            <a:endParaRPr lang="sk-SK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AB0CC-B1BA-48CD-9615-0C743E2EBB2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59FF-50CF-476A-8626-C4858DD3ECF0}" type="datetimeFigureOut">
              <a:rPr lang="sk-SK" smtClean="0"/>
              <a:pPr/>
              <a:t>6.6.2011</a:t>
            </a:fld>
            <a:endParaRPr lang="sk-SK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AB0CC-B1BA-48CD-9615-0C743E2EBB2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pro obsah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F9E59FF-50CF-476A-8626-C4858DD3ECF0}" type="datetimeFigureOut">
              <a:rPr lang="sk-SK" smtClean="0"/>
              <a:pPr/>
              <a:t>6.6.2011</a:t>
            </a:fld>
            <a:endParaRPr lang="sk-SK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BCAB0CC-B1BA-48CD-9615-0C743E2EBB2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59FF-50CF-476A-8626-C4858DD3ECF0}" type="datetimeFigureOut">
              <a:rPr lang="sk-SK" smtClean="0"/>
              <a:pPr/>
              <a:t>6.6.2011</a:t>
            </a:fld>
            <a:endParaRPr lang="sk-SK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CAB0CC-B1BA-48CD-9615-0C743E2EBB2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F9E59FF-50CF-476A-8626-C4858DD3ECF0}" type="datetimeFigureOut">
              <a:rPr lang="sk-SK" smtClean="0"/>
              <a:pPr/>
              <a:t>6.6.2011</a:t>
            </a:fld>
            <a:endParaRPr lang="sk-SK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BCAB0CC-B1BA-48CD-9615-0C743E2EBB2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Dano\Desktop\Cast%20Away%20Soundtrack%20%20%20Music.mp3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57158" y="2214554"/>
            <a:ext cx="8305800" cy="4071966"/>
          </a:xfrm>
        </p:spPr>
        <p:txBody>
          <a:bodyPr anchor="t"/>
          <a:lstStyle/>
          <a:p>
            <a:endParaRPr lang="sk-SK" sz="2400" dirty="0" smtClean="0"/>
          </a:p>
          <a:p>
            <a:endParaRPr lang="sk-SK" sz="2400" dirty="0" smtClean="0"/>
          </a:p>
          <a:p>
            <a:r>
              <a:rPr lang="sk-SK" sz="2400" dirty="0" smtClean="0"/>
              <a:t>Projekt zo SJL</a:t>
            </a:r>
          </a:p>
          <a:p>
            <a:endParaRPr lang="sk-SK" sz="2400" dirty="0" smtClean="0"/>
          </a:p>
          <a:p>
            <a:endParaRPr lang="sk-SK" sz="2400" dirty="0" smtClean="0"/>
          </a:p>
          <a:p>
            <a:endParaRPr lang="sk-SK" sz="2400" dirty="0" smtClean="0"/>
          </a:p>
          <a:p>
            <a:pPr algn="l"/>
            <a:endParaRPr lang="sk-SK" sz="2400" dirty="0" smtClean="0"/>
          </a:p>
          <a:p>
            <a:pPr algn="l"/>
            <a:r>
              <a:rPr lang="sk-SK" sz="2400" dirty="0" smtClean="0"/>
              <a:t>SOŠ Drevárska Zvolen                                   Daniel Beňo</a:t>
            </a:r>
          </a:p>
          <a:p>
            <a:pPr algn="l"/>
            <a:r>
              <a:rPr lang="sk-SK" sz="2400" dirty="0" smtClean="0"/>
              <a:t>2010/2011                                                               II.M</a:t>
            </a:r>
          </a:p>
          <a:p>
            <a:pPr algn="l"/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28596" y="285728"/>
            <a:ext cx="8305800" cy="1981200"/>
          </a:xfrm>
        </p:spPr>
        <p:txBody>
          <a:bodyPr anchor="t"/>
          <a:lstStyle/>
          <a:p>
            <a:r>
              <a:rPr lang="sk-SK" sz="3200" dirty="0" smtClean="0"/>
              <a:t>Analýza lyrickej poézie, epickej poézie a dramatickej literatúry</a:t>
            </a:r>
            <a:endParaRPr lang="sk-SK" sz="3200" dirty="0"/>
          </a:p>
        </p:txBody>
      </p:sp>
      <p:pic>
        <p:nvPicPr>
          <p:cNvPr id="6" name="Cast Away Soundtrack   Music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8929718" y="0"/>
            <a:ext cx="214282" cy="214282"/>
          </a:xfrm>
          <a:prstGeom prst="rect">
            <a:avLst/>
          </a:prstGeom>
        </p:spPr>
      </p:pic>
    </p:spTree>
  </p:cSld>
  <p:clrMapOvr>
    <a:masterClrMapping/>
  </p:clrMapOvr>
  <p:transition spd="slow" advClick="0" advTm="7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2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3" grpId="0" build="allAtOnce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357158" y="1357298"/>
            <a:ext cx="8305800" cy="4500594"/>
          </a:xfrm>
        </p:spPr>
        <p:txBody>
          <a:bodyPr/>
          <a:lstStyle/>
          <a:p>
            <a:r>
              <a:rPr lang="sk-SK" sz="1600" dirty="0" smtClean="0"/>
              <a:t>„Jak vy, moje milé kvety,</a:t>
            </a:r>
          </a:p>
          <a:p>
            <a:r>
              <a:rPr lang="sk-SK" sz="1600" dirty="0" smtClean="0"/>
              <a:t>jak vy deň a noc som žila,</a:t>
            </a:r>
          </a:p>
          <a:p>
            <a:r>
              <a:rPr lang="sk-SK" sz="1600" dirty="0" smtClean="0"/>
              <a:t>jak vy neznala som svety,</a:t>
            </a:r>
          </a:p>
          <a:p>
            <a:r>
              <a:rPr lang="sk-SK" sz="1600" dirty="0" smtClean="0"/>
              <a:t>jak vy pre nič netúžila ! – </a:t>
            </a:r>
          </a:p>
          <a:p>
            <a:r>
              <a:rPr lang="sk-SK" sz="1600" dirty="0" smtClean="0"/>
              <a:t>Ruža, tys sa rosou zmyla,</a:t>
            </a:r>
          </a:p>
          <a:p>
            <a:r>
              <a:rPr lang="sk-SK" sz="1600" dirty="0" smtClean="0"/>
              <a:t>že ti slnce tôňa cloní:</a:t>
            </a:r>
          </a:p>
          <a:p>
            <a:r>
              <a:rPr lang="sk-SK" sz="1600" dirty="0" smtClean="0"/>
              <a:t>túžba cit môj zaclonila,</a:t>
            </a:r>
          </a:p>
          <a:p>
            <a:r>
              <a:rPr lang="sk-SK" sz="1600" dirty="0" smtClean="0"/>
              <a:t>preto zrak môj slzy roní.“</a:t>
            </a:r>
          </a:p>
          <a:p>
            <a:pPr algn="l"/>
            <a:endParaRPr lang="sk-SK" sz="1600" dirty="0" smtClean="0"/>
          </a:p>
          <a:p>
            <a:pPr algn="l"/>
            <a:r>
              <a:rPr lang="sk-SK" sz="1600" b="1" dirty="0" smtClean="0">
                <a:latin typeface="Bodoni MT Condensed" pitchFamily="18" charset="0"/>
              </a:rPr>
              <a:t>Sládkovi</a:t>
            </a:r>
            <a:r>
              <a:rPr lang="sk-SK" sz="1600" dirty="0" smtClean="0">
                <a:latin typeface="Bodoni MT Condensed" pitchFamily="18" charset="0"/>
              </a:rPr>
              <a:t>č </a:t>
            </a:r>
            <a:r>
              <a:rPr lang="sk-SK" sz="1600" b="1" dirty="0" smtClean="0">
                <a:latin typeface="Bodoni MT Condensed" pitchFamily="18" charset="0"/>
              </a:rPr>
              <a:t>, A.: Marína .In : Edícia populart . : Slovenská romantická poézia . Bratislava : Interpopulart  Slovakia , 1995, s.11. ISBN 80 – 88834 – 35 - X</a:t>
            </a:r>
          </a:p>
          <a:p>
            <a:pPr algn="l"/>
            <a:endParaRPr lang="sk-SK" sz="1600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357158" y="285728"/>
            <a:ext cx="8305800" cy="714380"/>
          </a:xfrm>
        </p:spPr>
        <p:txBody>
          <a:bodyPr anchor="t"/>
          <a:lstStyle/>
          <a:p>
            <a:r>
              <a:rPr lang="sk-SK" sz="3200" dirty="0" smtClean="0"/>
              <a:t>Andrej Sládkovič: Marína</a:t>
            </a:r>
            <a:endParaRPr lang="sk-SK" sz="3200" dirty="0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sk-SK" dirty="0" smtClean="0"/>
              <a:t>Zdôvodnenie: Osobná láska autora A. Sládkoviča ktorú prežil </a:t>
            </a:r>
          </a:p>
          <a:p>
            <a:pPr algn="l"/>
            <a:r>
              <a:rPr lang="sk-SK" dirty="0" smtClean="0"/>
              <a:t>k meštianskemu dievčaťu v Banskej Štiavnici k Márii 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428596" y="1428736"/>
            <a:ext cx="8305800" cy="1981200"/>
          </a:xfrm>
        </p:spPr>
        <p:txBody>
          <a:bodyPr anchor="t"/>
          <a:lstStyle/>
          <a:p>
            <a:pPr algn="l">
              <a:buFont typeface="Arial" pitchFamily="34" charset="0"/>
              <a:buChar char="•"/>
            </a:pPr>
            <a:r>
              <a:rPr lang="sk-SK" sz="3200" dirty="0" smtClean="0"/>
              <a:t>Druh básne : Lyrická poézia – osobná ( intímna )</a:t>
            </a:r>
            <a:endParaRPr lang="sk-SK" sz="32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457200" y="1357298"/>
            <a:ext cx="8305800" cy="4929222"/>
          </a:xfrm>
        </p:spPr>
        <p:txBody>
          <a:bodyPr/>
          <a:lstStyle/>
          <a:p>
            <a:r>
              <a:rPr lang="sk-SK" sz="1600" dirty="0" smtClean="0"/>
              <a:t>„Jak vy, moje milé kvety,  - a</a:t>
            </a:r>
          </a:p>
          <a:p>
            <a:r>
              <a:rPr lang="sk-SK" sz="1600" dirty="0" smtClean="0"/>
              <a:t>jak vy deň a noc som žila, - b</a:t>
            </a:r>
          </a:p>
          <a:p>
            <a:r>
              <a:rPr lang="sk-SK" sz="1600" dirty="0" smtClean="0"/>
              <a:t>jak vy neznala som svety, - a</a:t>
            </a:r>
          </a:p>
          <a:p>
            <a:r>
              <a:rPr lang="sk-SK" sz="1600" dirty="0" smtClean="0"/>
              <a:t>jak vy pre nič netúžila ! – - b </a:t>
            </a:r>
          </a:p>
          <a:p>
            <a:endParaRPr lang="sk-SK" sz="1600" dirty="0" smtClean="0"/>
          </a:p>
          <a:p>
            <a:r>
              <a:rPr lang="sk-SK" sz="1600" dirty="0" smtClean="0"/>
              <a:t>Ruža, tys sa rosou zmyla, - a</a:t>
            </a:r>
          </a:p>
          <a:p>
            <a:r>
              <a:rPr lang="sk-SK" sz="1600" dirty="0" smtClean="0"/>
              <a:t>že ti slnce tôňa cloní:       - b</a:t>
            </a:r>
          </a:p>
          <a:p>
            <a:r>
              <a:rPr lang="sk-SK" sz="1600" dirty="0" smtClean="0"/>
              <a:t>túžba cit môj zaclonila,   - a    </a:t>
            </a:r>
          </a:p>
          <a:p>
            <a:r>
              <a:rPr lang="sk-SK" sz="1600" dirty="0" smtClean="0"/>
              <a:t>preto zrak môj slzy roní.“ - b </a:t>
            </a:r>
          </a:p>
          <a:p>
            <a:endParaRPr lang="sk-SK" sz="1600" dirty="0" smtClean="0"/>
          </a:p>
          <a:p>
            <a:r>
              <a:rPr lang="sk-SK" sz="2800" dirty="0" smtClean="0"/>
              <a:t>Rým je striedavý 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357158" y="285728"/>
            <a:ext cx="8305800" cy="857256"/>
          </a:xfrm>
        </p:spPr>
        <p:txBody>
          <a:bodyPr anchor="ctr"/>
          <a:lstStyle/>
          <a:p>
            <a:r>
              <a:rPr lang="sk-SK" sz="3200" dirty="0" smtClean="0"/>
              <a:t>Rýmoví rozbor</a:t>
            </a:r>
            <a:endParaRPr lang="sk-SK" sz="32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457200" y="1071546"/>
            <a:ext cx="8305800" cy="5429288"/>
          </a:xfrm>
        </p:spPr>
        <p:txBody>
          <a:bodyPr anchor="t"/>
          <a:lstStyle/>
          <a:p>
            <a:pPr algn="l"/>
            <a:r>
              <a:rPr lang="sk-SK" dirty="0" smtClean="0"/>
              <a:t>Jak.....</a:t>
            </a:r>
          </a:p>
          <a:p>
            <a:pPr algn="l"/>
            <a:r>
              <a:rPr lang="sk-SK" dirty="0" smtClean="0"/>
              <a:t>jak.....     Anafora</a:t>
            </a:r>
          </a:p>
          <a:p>
            <a:pPr algn="l"/>
            <a:r>
              <a:rPr lang="sk-SK" dirty="0" smtClean="0"/>
              <a:t>jak.....</a:t>
            </a:r>
          </a:p>
          <a:p>
            <a:pPr algn="l"/>
            <a:r>
              <a:rPr lang="sk-SK" sz="2000" dirty="0" smtClean="0"/>
              <a:t>deň a noc – Kontrast</a:t>
            </a:r>
          </a:p>
          <a:p>
            <a:pPr algn="l"/>
            <a:r>
              <a:rPr lang="sk-SK" sz="2000" dirty="0" smtClean="0"/>
              <a:t>Jak vy – prirovnanie</a:t>
            </a:r>
          </a:p>
          <a:p>
            <a:pPr algn="l"/>
            <a:r>
              <a:rPr lang="sk-SK" sz="1800" dirty="0" smtClean="0"/>
              <a:t>slnce tôňa cloní:</a:t>
            </a:r>
          </a:p>
          <a:p>
            <a:pPr algn="l"/>
            <a:r>
              <a:rPr lang="sk-SK" sz="1800" dirty="0" smtClean="0"/>
              <a:t>Ruža, tys sa rosou zmyla,    Metafora</a:t>
            </a:r>
          </a:p>
          <a:p>
            <a:pPr algn="l"/>
            <a:r>
              <a:rPr lang="sk-SK" sz="1800" dirty="0" smtClean="0"/>
              <a:t>Milé kvety – Epiteton </a:t>
            </a:r>
          </a:p>
          <a:p>
            <a:pPr algn="l"/>
            <a:endParaRPr lang="sk-SK" dirty="0" smtClean="0"/>
          </a:p>
          <a:p>
            <a:pPr algn="l"/>
            <a:endParaRPr lang="sk-SK" dirty="0" smtClean="0"/>
          </a:p>
          <a:p>
            <a:pPr algn="l"/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428596" y="285728"/>
            <a:ext cx="8305800" cy="571504"/>
          </a:xfrm>
        </p:spPr>
        <p:txBody>
          <a:bodyPr anchor="t"/>
          <a:lstStyle/>
          <a:p>
            <a:r>
              <a:rPr lang="sk-SK" sz="3200" dirty="0" smtClean="0"/>
              <a:t>Básnické prostriedky</a:t>
            </a:r>
            <a:endParaRPr lang="sk-SK" sz="3200" dirty="0"/>
          </a:p>
        </p:txBody>
      </p:sp>
      <p:sp>
        <p:nvSpPr>
          <p:cNvPr id="5" name="Pravá složená závorka 4"/>
          <p:cNvSpPr/>
          <p:nvPr/>
        </p:nvSpPr>
        <p:spPr>
          <a:xfrm>
            <a:off x="1285852" y="1142984"/>
            <a:ext cx="226886" cy="112871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Pravá složená závorka 5"/>
          <p:cNvSpPr/>
          <p:nvPr/>
        </p:nvSpPr>
        <p:spPr>
          <a:xfrm>
            <a:off x="3143240" y="3071810"/>
            <a:ext cx="226886" cy="70008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8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0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1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2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7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428596" y="1214422"/>
            <a:ext cx="8305800" cy="5286412"/>
          </a:xfrm>
        </p:spPr>
        <p:txBody>
          <a:bodyPr/>
          <a:lstStyle/>
          <a:p>
            <a:pPr algn="l"/>
            <a:r>
              <a:rPr lang="sk-SK" dirty="0" smtClean="0"/>
              <a:t>moje milé kvety - </a:t>
            </a:r>
            <a:r>
              <a:rPr lang="sk-SK" sz="1600" dirty="0" smtClean="0"/>
              <a:t>moje - osobné privlastňovacie zámeno</a:t>
            </a:r>
            <a:endParaRPr lang="sk-SK" dirty="0" smtClean="0"/>
          </a:p>
          <a:p>
            <a:pPr algn="l"/>
            <a:r>
              <a:rPr lang="sk-SK" dirty="0" smtClean="0"/>
              <a:t>                          - </a:t>
            </a:r>
            <a:r>
              <a:rPr lang="sk-SK" sz="1600" dirty="0" smtClean="0"/>
              <a:t>milé  - prídavné meno, muž. rod, pl. N, pekný, akostné</a:t>
            </a:r>
          </a:p>
          <a:p>
            <a:pPr algn="l"/>
            <a:r>
              <a:rPr lang="sk-SK" sz="1600" dirty="0" smtClean="0"/>
              <a:t>                                  - Kvety – podst. meno, muž. rod, pl.  A , dub, všeobecné,                             </a:t>
            </a:r>
          </a:p>
          <a:p>
            <a:pPr algn="l"/>
            <a:r>
              <a:rPr lang="sk-SK" dirty="0" smtClean="0"/>
              <a:t>                          </a:t>
            </a:r>
            <a:r>
              <a:rPr lang="sk-SK" sz="1600" dirty="0" smtClean="0"/>
              <a:t>neživotné</a:t>
            </a:r>
          </a:p>
          <a:p>
            <a:pPr algn="l"/>
            <a:endParaRPr lang="sk-SK" sz="2000" dirty="0" smtClean="0"/>
          </a:p>
          <a:p>
            <a:pPr algn="l"/>
            <a:endParaRPr lang="sk-SK" sz="2000" dirty="0" smtClean="0"/>
          </a:p>
          <a:p>
            <a:pPr algn="l"/>
            <a:r>
              <a:rPr lang="sk-SK" sz="2000" dirty="0" smtClean="0"/>
              <a:t>Deň a noc som žila - </a:t>
            </a:r>
            <a:r>
              <a:rPr lang="sk-SK" sz="1600" dirty="0" smtClean="0"/>
              <a:t>deň - podst. meno, muž. rod, sg. N , stroj, všeobecné,</a:t>
            </a:r>
          </a:p>
          <a:p>
            <a:pPr algn="l"/>
            <a:r>
              <a:rPr lang="sk-SK" sz="1600" dirty="0" smtClean="0"/>
              <a:t>                                     neživotné </a:t>
            </a:r>
          </a:p>
          <a:p>
            <a:pPr algn="l"/>
            <a:r>
              <a:rPr lang="sk-SK" sz="1600" dirty="0" smtClean="0"/>
              <a:t>                                     - a - zlučovacia spojka</a:t>
            </a:r>
          </a:p>
          <a:p>
            <a:pPr algn="l"/>
            <a:r>
              <a:rPr lang="sk-SK" sz="1600" dirty="0" smtClean="0"/>
              <a:t>                                     - noc - podst. meno, žens. rod, sg. N , kosť, všeobecné</a:t>
            </a:r>
          </a:p>
          <a:p>
            <a:pPr algn="l"/>
            <a:r>
              <a:rPr lang="sk-SK" sz="1600" dirty="0" smtClean="0"/>
              <a:t>                                    - som žila – sloveso, 1.os. oznamovacie, minul. čas,  činný</a:t>
            </a:r>
          </a:p>
          <a:p>
            <a:pPr algn="l"/>
            <a:r>
              <a:rPr lang="sk-SK" sz="1600" dirty="0" smtClean="0"/>
              <a:t>               </a:t>
            </a:r>
            <a:endParaRPr lang="sk-SK" sz="2800" dirty="0" smtClean="0"/>
          </a:p>
          <a:p>
            <a:pPr algn="l"/>
            <a:endParaRPr lang="sk-SK" dirty="0" smtClean="0"/>
          </a:p>
          <a:p>
            <a:pPr algn="l"/>
            <a:endParaRPr lang="sk-SK" dirty="0" smtClean="0"/>
          </a:p>
          <a:p>
            <a:pPr algn="l"/>
            <a:r>
              <a:rPr lang="sk-SK" dirty="0" smtClean="0"/>
              <a:t> </a:t>
            </a:r>
          </a:p>
          <a:p>
            <a:pPr algn="l"/>
            <a:r>
              <a:rPr lang="sk-SK" dirty="0" smtClean="0"/>
              <a:t> 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357158" y="428604"/>
            <a:ext cx="8305800" cy="637946"/>
          </a:xfrm>
        </p:spPr>
        <p:txBody>
          <a:bodyPr anchor="t"/>
          <a:lstStyle/>
          <a:p>
            <a:r>
              <a:rPr lang="sk-SK" sz="3600" dirty="0" smtClean="0"/>
              <a:t>Morfologický rozbor</a:t>
            </a:r>
            <a:endParaRPr lang="sk-SK" sz="3600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2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500034" y="1071546"/>
            <a:ext cx="8305800" cy="5357850"/>
          </a:xfrm>
        </p:spPr>
        <p:txBody>
          <a:bodyPr/>
          <a:lstStyle/>
          <a:p>
            <a:pPr algn="l"/>
            <a:r>
              <a:rPr lang="sk-SK" dirty="0" smtClean="0"/>
              <a:t>Zrak môj slzy roní - Zrak - podmet vyjadrený</a:t>
            </a:r>
          </a:p>
          <a:p>
            <a:pPr algn="l"/>
            <a:r>
              <a:rPr lang="sk-SK" dirty="0" smtClean="0"/>
              <a:t>                              - Môj  - prívlastok nezhodný </a:t>
            </a:r>
          </a:p>
          <a:p>
            <a:pPr algn="l"/>
            <a:r>
              <a:rPr lang="sk-SK" dirty="0" smtClean="0"/>
              <a:t>                              - slzy  - predmet  </a:t>
            </a:r>
          </a:p>
          <a:p>
            <a:pPr algn="l"/>
            <a:r>
              <a:rPr lang="sk-SK" dirty="0" smtClean="0"/>
              <a:t>                              - roní - prísudok</a:t>
            </a:r>
          </a:p>
          <a:p>
            <a:pPr algn="l"/>
            <a:endParaRPr lang="sk-SK" dirty="0" smtClean="0"/>
          </a:p>
          <a:p>
            <a:pPr algn="l"/>
            <a:r>
              <a:rPr lang="sk-SK" dirty="0" smtClean="0"/>
              <a:t>túžba cit môj zaclonila - túžba - podmet vyjadrený</a:t>
            </a:r>
          </a:p>
          <a:p>
            <a:pPr algn="l"/>
            <a:r>
              <a:rPr lang="sk-SK" dirty="0" smtClean="0"/>
              <a:t>                                     - cit - predmet priamy</a:t>
            </a:r>
          </a:p>
          <a:p>
            <a:pPr algn="l"/>
            <a:r>
              <a:rPr lang="sk-SK" dirty="0" smtClean="0"/>
              <a:t>                                     - môj - prívlastok nezhodný </a:t>
            </a:r>
          </a:p>
          <a:p>
            <a:pPr algn="l"/>
            <a:r>
              <a:rPr lang="sk-SK" dirty="0" smtClean="0"/>
              <a:t>                                     - zaclonila - prísudok  </a:t>
            </a:r>
          </a:p>
          <a:p>
            <a:pPr algn="l"/>
            <a:r>
              <a:rPr lang="sk-SK" dirty="0" smtClean="0"/>
              <a:t> </a:t>
            </a:r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357158" y="285728"/>
            <a:ext cx="8305800" cy="566508"/>
          </a:xfrm>
        </p:spPr>
        <p:txBody>
          <a:bodyPr anchor="t"/>
          <a:lstStyle/>
          <a:p>
            <a:r>
              <a:rPr lang="sk-SK" sz="3200" dirty="0" smtClean="0"/>
              <a:t>Syntaktický rozbor</a:t>
            </a:r>
            <a:endParaRPr lang="sk-SK" sz="3200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ěticípá hvězda 3"/>
          <p:cNvSpPr/>
          <p:nvPr/>
        </p:nvSpPr>
        <p:spPr>
          <a:xfrm>
            <a:off x="6929454" y="928670"/>
            <a:ext cx="1571636" cy="1571636"/>
          </a:xfrm>
          <a:prstGeom prst="star5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Pěticípá hvězda 5"/>
          <p:cNvSpPr/>
          <p:nvPr/>
        </p:nvSpPr>
        <p:spPr>
          <a:xfrm rot="2167339">
            <a:off x="6985210" y="1040271"/>
            <a:ext cx="1571636" cy="1428760"/>
          </a:xfrm>
          <a:prstGeom prst="star5">
            <a:avLst>
              <a:gd name="adj" fmla="val 10220"/>
              <a:gd name="hf" fmla="val 105146"/>
              <a:gd name="vf" fmla="val 110557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Pěticípá hvězda 6"/>
          <p:cNvSpPr/>
          <p:nvPr/>
        </p:nvSpPr>
        <p:spPr>
          <a:xfrm>
            <a:off x="571472" y="928670"/>
            <a:ext cx="1571636" cy="1571636"/>
          </a:xfrm>
          <a:prstGeom prst="star5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Pěticípá hvězda 7"/>
          <p:cNvSpPr/>
          <p:nvPr/>
        </p:nvSpPr>
        <p:spPr>
          <a:xfrm rot="2167339">
            <a:off x="627228" y="1040271"/>
            <a:ext cx="1571636" cy="1428760"/>
          </a:xfrm>
          <a:prstGeom prst="star5">
            <a:avLst>
              <a:gd name="adj" fmla="val 10220"/>
              <a:gd name="hf" fmla="val 105146"/>
              <a:gd name="vf" fmla="val 110557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Nadpis 2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</p:spPr>
        <p:txBody>
          <a:bodyPr/>
          <a:lstStyle/>
          <a:p>
            <a:r>
              <a:rPr lang="sk-SK" dirty="0" smtClean="0"/>
              <a:t>Ďakujem za Vašu pozornosť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ír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435</TotalTime>
  <Words>424</Words>
  <Application>Microsoft Office PowerPoint</Application>
  <PresentationFormat>Předvádění na obrazovce (4:3)</PresentationFormat>
  <Paragraphs>75</Paragraphs>
  <Slides>8</Slides>
  <Notes>0</Notes>
  <HiddenSlides>0</HiddenSlides>
  <MMClips>1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Papír</vt:lpstr>
      <vt:lpstr>Analýza lyrickej poézie, epickej poézie a dramatickej literatúry</vt:lpstr>
      <vt:lpstr>Andrej Sládkovič: Marína</vt:lpstr>
      <vt:lpstr>Druh básne : Lyrická poézia – osobná ( intímna )</vt:lpstr>
      <vt:lpstr>Rýmoví rozbor</vt:lpstr>
      <vt:lpstr>Básnické prostriedky</vt:lpstr>
      <vt:lpstr>Morfologický rozbor</vt:lpstr>
      <vt:lpstr>Syntaktický rozbor</vt:lpstr>
      <vt:lpstr>Ďakujem za Vašu pozornosť</vt:lpstr>
    </vt:vector>
  </TitlesOfParts>
  <Company>Owner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Analýza lyrickej poézie, epickej poézie a dramatickej literatúry</dc:title>
  <dc:creator>Owner</dc:creator>
  <cp:lastModifiedBy>Owner</cp:lastModifiedBy>
  <cp:revision>48</cp:revision>
  <dcterms:created xsi:type="dcterms:W3CDTF">2011-06-05T08:00:33Z</dcterms:created>
  <dcterms:modified xsi:type="dcterms:W3CDTF">2011-06-06T20:20:35Z</dcterms:modified>
</cp:coreProperties>
</file>